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425" r:id="rId2"/>
    <p:sldId id="424" r:id="rId3"/>
    <p:sldId id="363" r:id="rId4"/>
    <p:sldId id="428" r:id="rId5"/>
    <p:sldId id="429" r:id="rId6"/>
    <p:sldId id="430" r:id="rId7"/>
    <p:sldId id="431" r:id="rId8"/>
    <p:sldId id="432" r:id="rId9"/>
    <p:sldId id="433" r:id="rId10"/>
    <p:sldId id="490" r:id="rId11"/>
    <p:sldId id="434" r:id="rId12"/>
    <p:sldId id="435" r:id="rId13"/>
    <p:sldId id="436" r:id="rId14"/>
    <p:sldId id="437" r:id="rId15"/>
    <p:sldId id="438" r:id="rId16"/>
    <p:sldId id="426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86" r:id="rId27"/>
    <p:sldId id="448" r:id="rId28"/>
    <p:sldId id="449" r:id="rId29"/>
    <p:sldId id="450" r:id="rId30"/>
    <p:sldId id="451" r:id="rId31"/>
    <p:sldId id="452" r:id="rId32"/>
    <p:sldId id="487" r:id="rId33"/>
    <p:sldId id="453" r:id="rId34"/>
    <p:sldId id="488" r:id="rId35"/>
    <p:sldId id="454" r:id="rId36"/>
    <p:sldId id="489" r:id="rId37"/>
    <p:sldId id="455" r:id="rId38"/>
    <p:sldId id="457" r:id="rId39"/>
    <p:sldId id="456" r:id="rId40"/>
    <p:sldId id="458" r:id="rId41"/>
    <p:sldId id="491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27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2" r:id="rId65"/>
    <p:sldId id="480" r:id="rId66"/>
    <p:sldId id="481" r:id="rId67"/>
    <p:sldId id="483" r:id="rId68"/>
    <p:sldId id="484" r:id="rId69"/>
    <p:sldId id="485" r:id="rId70"/>
  </p:sldIdLst>
  <p:sldSz cx="12192000" cy="6858000"/>
  <p:notesSz cx="6858000" cy="9144000"/>
  <p:embeddedFontLst>
    <p:embeddedFont>
      <p:font typeface="맑은 고딕" panose="020B0503020000020004" pitchFamily="50" charset="-127"/>
      <p:regular r:id="rId73"/>
      <p:bold r:id="rId74"/>
    </p:embeddedFont>
    <p:embeddedFont>
      <p:font typeface="Cambria Math" panose="02040503050406030204" pitchFamily="18" charset="0"/>
      <p:regular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4160" autoAdjust="0"/>
  </p:normalViewPr>
  <p:slideViewPr>
    <p:cSldViewPr showGuides="1">
      <p:cViewPr varScale="1">
        <p:scale>
          <a:sx n="164" d="100"/>
          <a:sy n="164" d="100"/>
        </p:scale>
        <p:origin x="300" y="132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5C7C01E4-55DB-4DCE-B786-33E43817FB2D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2022-04-12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0F4B2743-90AF-43F0-9B7D-C01192DB8561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728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6650BF2-0AB2-4940-9DCF-0B01D62E8C53}" type="datetimeFigureOut">
              <a:rPr lang="ko-KR" altLang="en-US" smtClean="0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72E87ABF-950D-48DE-A27C-7F674F471A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022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52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3BFA2C-DBDB-4FEC-B1D4-1E61DB38A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8D55AE-9928-4418-BF3B-F1A3C0CBAD8D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08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2BC6CB-649E-4249-9A36-F895E069C51E}"/>
              </a:ext>
            </a:extLst>
          </p:cNvPr>
          <p:cNvSpPr/>
          <p:nvPr userDrawn="1"/>
        </p:nvSpPr>
        <p:spPr>
          <a:xfrm>
            <a:off x="1847528" y="5711630"/>
            <a:ext cx="6032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>
                <a:ea typeface="맑은 고딕" panose="020B0503020000020004" pitchFamily="50" charset="-127"/>
              </a:rPr>
              <a:t>두 모집단 간의 추론</a:t>
            </a:r>
            <a:endParaRPr lang="en-US" altLang="ko-KR" sz="5400" b="1" spc="-30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50ADA9-EF3F-43C5-9424-2D7E17CC1F4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47249" y="5747026"/>
            <a:ext cx="2873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Inference between </a:t>
            </a:r>
          </a:p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Populations</a:t>
            </a:r>
          </a:p>
        </p:txBody>
      </p:sp>
    </p:spTree>
    <p:extLst>
      <p:ext uri="{BB962C8B-B14F-4D97-AF65-F5344CB8AC3E}">
        <p14:creationId xmlns:p14="http://schemas.microsoft.com/office/powerpoint/2010/main" val="42413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712885" y="44451"/>
            <a:ext cx="5308363" cy="523220"/>
            <a:chOff x="6685508" y="188640"/>
            <a:chExt cx="3983345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421" y="188640"/>
              <a:ext cx="2420432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두 모집단 간의 추론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713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984807"/>
                  </a:solidFill>
                  <a:ea typeface="맑은 고딕" panose="020B0503020000020004" pitchFamily="50" charset="-127"/>
                </a:rPr>
                <a:t>08</a:t>
              </a:r>
              <a:endParaRPr lang="ko-KR" altLang="en-US" sz="2800" b="1" dirty="0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46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AF91510-9823-4EC2-BFAE-2F7169EB27D9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81086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F1FD78-F91B-4417-80F6-63B2069D15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6CD0D-17E8-48B3-AF6B-B456EA9250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85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4582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9C4E2E-9A0A-4810-BDE6-74D46BF3577E}" type="datetime1">
              <a:rPr lang="ko-KR" altLang="en-US"/>
              <a:pPr>
                <a:defRPr/>
              </a:pPr>
              <a:t>2022-04-12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EFCABA6F-4312-40F9-8B42-3595C5068237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4.png"/><Relationship Id="rId7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10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32.png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비율 차이에 대한 가설검정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5811844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평균 차이에 대한 가설검정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: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대응표본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5667831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모집단의 평균 차이에 대한 가설검정 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: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독립표본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제</a:t>
            </a:r>
            <a:r>
              <a:rPr lang="en-US" altLang="ko-KR" dirty="0" smtClean="0"/>
              <a:t>8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두 모집단 간의 추정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유의수준은 </a:t>
                </a:r>
                <a:r>
                  <a:rPr lang="en-US" altLang="ko-KR" dirty="0">
                    <a:latin typeface="Cambria Math"/>
                    <a:ea typeface="+mn-ea"/>
                  </a:rPr>
                  <a:t>0.05</a:t>
                </a:r>
                <a:r>
                  <a:rPr lang="ko-KR" altLang="en-US" dirty="0">
                    <a:latin typeface="Cambria Math"/>
                    <a:ea typeface="+mn-ea"/>
                  </a:rPr>
                  <a:t>이며 자유도가 </a:t>
                </a:r>
                <a:r>
                  <a:rPr lang="en-US" altLang="ko-KR" dirty="0">
                    <a:latin typeface="Cambria Math"/>
                    <a:ea typeface="+mn-ea"/>
                  </a:rPr>
                  <a:t>14</a:t>
                </a:r>
                <a:r>
                  <a:rPr lang="ko-KR" altLang="en-US" dirty="0">
                    <a:latin typeface="Cambria Math"/>
                    <a:ea typeface="+mn-ea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14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+mn-ea"/>
                              </a:rPr>
                              <m:t>,0.025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는 </a:t>
                </a:r>
                <a:r>
                  <a:rPr lang="en-US" altLang="ko-KR" dirty="0">
                    <a:latin typeface="Cambria Math"/>
                    <a:ea typeface="+mn-ea"/>
                  </a:rPr>
                  <a:t>2.145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그러므로 양측검정의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00808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ADA1389-D3F2-4EB9-83FD-A510792A3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742641"/>
            <a:ext cx="4536504" cy="18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4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 </a:t>
            </a:r>
            <a:r>
              <a:rPr lang="en-US" altLang="ko-KR" dirty="0"/>
              <a:t>Cont’d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561" y="162880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n-ea"/>
                <a:ea typeface="+mn-ea"/>
              </a:rPr>
              <a:t>95%</a:t>
            </a:r>
            <a:r>
              <a:rPr lang="ko-KR" altLang="en-US" dirty="0">
                <a:latin typeface="+mn-ea"/>
                <a:ea typeface="+mn-ea"/>
              </a:rPr>
              <a:t>의 신뢰구간에서 검정통계량을 구하면</a:t>
            </a:r>
            <a:endParaRPr lang="en-US" altLang="ko-KR" i="1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A97F00-8B49-4077-B5B8-502D87D4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2310979"/>
            <a:ext cx="3096344" cy="653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058D65-1F37-457A-86C1-F7CA7499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3573016"/>
            <a:ext cx="4800600" cy="2324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79D46-8551-4565-B00C-8A6483AE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4509381"/>
            <a:ext cx="4705350" cy="257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2EA9F5-3EB0-4A0A-A88F-ABD837C2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4992265"/>
            <a:ext cx="2771775" cy="30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467F0D-CC78-45D1-AF24-A58B53EED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639" y="5524499"/>
            <a:ext cx="31718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B8754E-30BE-4DF0-A525-DA44B5CA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641654" cy="17464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1508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6419851"/>
            <a:ext cx="56896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C96E8D-2941-4140-9CD2-F710ED1E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1196751"/>
            <a:ext cx="8785671" cy="5080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79DED-6CE0-48C2-8A8F-BA6AF484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857678" cy="53671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</a:t>
            </a:r>
            <a:r>
              <a:rPr lang="en-US" altLang="ko-KR">
                <a:solidFill>
                  <a:srgbClr val="C00000"/>
                </a:solidFill>
              </a:rPr>
              <a:t> 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73DA0-CC9F-433D-96E2-E5B65245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7633542" cy="54771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14512" y="2075236"/>
            <a:ext cx="9754095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평균 차이에 대한 가설검정</a:t>
            </a:r>
            <a:endParaRPr lang="en-US" altLang="ko-KR" sz="3600" b="1" spc="-150" dirty="0">
              <a:ea typeface="맑은 고딕" panose="020B0503020000020004" pitchFamily="50" charset="-127"/>
              <a:cs typeface="+mj-cs"/>
            </a:endParaRPr>
          </a:p>
          <a:p>
            <a:pPr marL="609600" indent="-6096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     :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독립표본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67608" y="3708772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독립표본의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9216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두 모집단의 평균차이에 대한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대응표본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AA470C-086C-4FB7-BABA-D3EFEF3D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8929686" cy="38252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</a:t>
            </a:r>
            <a:r>
              <a:rPr lang="en-US" altLang="ko-KR" dirty="0"/>
              <a:t>(independent sample)</a:t>
            </a:r>
          </a:p>
          <a:p>
            <a:pPr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각 표본을 구성하는 인자가 서로 상관없는 표본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2662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1" y="2828925"/>
            <a:ext cx="56229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독립표본의 </a:t>
            </a:r>
            <a:r>
              <a:rPr lang="ko-KR" altLang="en-US" dirty="0" err="1"/>
              <a:t>모수와</a:t>
            </a:r>
            <a:r>
              <a:rPr lang="ko-KR" altLang="en-US" dirty="0"/>
              <a:t> 통계량</a:t>
            </a:r>
            <a:endParaRPr lang="en-US" altLang="ko-KR" dirty="0"/>
          </a:p>
        </p:txBody>
      </p:sp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B974-5CC5-43B1-8F0B-59C61F50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844824"/>
            <a:ext cx="8136904" cy="4146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21364" y="1931220"/>
            <a:ext cx="9503228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0" indent="-6350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평균 차이에 대한 가설검정</a:t>
            </a:r>
            <a:endParaRPr lang="en-US" altLang="ko-KR" sz="3600" b="1" spc="-150" dirty="0">
              <a:ea typeface="맑은 고딕" panose="020B0503020000020004" pitchFamily="50" charset="-127"/>
              <a:cs typeface="+mj-cs"/>
            </a:endParaRPr>
          </a:p>
          <a:p>
            <a:pPr marL="635000" indent="-6350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   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 </a:t>
            </a: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: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대응표본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0012" y="3564756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대응표본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대응표본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t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검정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</p:spPr>
            <p:txBody>
              <a:bodyPr/>
              <a:lstStyle/>
              <a:p>
                <a:pPr>
                  <a:defRPr/>
                </a:pPr>
                <a:r>
                  <a:rPr lang="ko-KR" altLang="en-US" dirty="0"/>
                  <a:t>표본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/>
                  <a:t>의 분포는 분산이 같은 경우와 분산이 다른 경우로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/>
                  <a:t>나누어 생각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4825" y="1066801"/>
                <a:ext cx="8642350" cy="561975"/>
              </a:xfrm>
              <a:blipFill>
                <a:blip r:embed="rId2"/>
                <a:stretch>
                  <a:fillRect l="-776" b="-105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DFA97-5380-411B-A260-6D635EE9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2708920"/>
            <a:ext cx="8275267" cy="33123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4826" y="1052736"/>
            <a:ext cx="8641655" cy="1080120"/>
          </a:xfrm>
        </p:spPr>
        <p:txBody>
          <a:bodyPr/>
          <a:lstStyle/>
          <a:p>
            <a:r>
              <a:rPr lang="ko-KR" altLang="en-US" dirty="0"/>
              <a:t>독립표본은 표본의 개수와 분산의 동일성 여부에 따라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다음의 네 가지 경우로 구분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5561" y="234888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모분산이</a:t>
            </a:r>
            <a:r>
              <a:rPr lang="ko-KR" altLang="en-US" dirty="0">
                <a:latin typeface="Cambria Math"/>
                <a:ea typeface="+mn-ea"/>
              </a:rPr>
              <a:t> 동일한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</a:t>
            </a:r>
            <a:r>
              <a:rPr lang="ko-KR" altLang="en-US" dirty="0">
                <a:latin typeface="Cambria Math"/>
                <a:ea typeface="+mn-ea"/>
              </a:rPr>
              <a:t> 간의 동일성을 모르는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충분하지 않고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모분산이</a:t>
            </a:r>
            <a:r>
              <a:rPr lang="ko-KR" altLang="en-US" dirty="0">
                <a:latin typeface="Cambria Math"/>
                <a:ea typeface="+mn-ea"/>
              </a:rPr>
              <a:t> 동일한 경우</a:t>
            </a:r>
            <a:endParaRPr lang="en-US" altLang="ko-KR" dirty="0">
              <a:latin typeface="Cambria Math"/>
              <a:ea typeface="+mn-ea"/>
            </a:endParaRPr>
          </a:p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ambria Math"/>
                <a:ea typeface="+mn-ea"/>
              </a:rPr>
              <a:t>표본의 개수가 충분하지 않고</a:t>
            </a:r>
            <a:r>
              <a:rPr lang="en-US" altLang="ko-KR" dirty="0">
                <a:latin typeface="Cambria Math"/>
                <a:ea typeface="+mn-ea"/>
              </a:rPr>
              <a:t>, </a:t>
            </a:r>
            <a:r>
              <a:rPr lang="ko-KR" altLang="en-US" dirty="0" err="1">
                <a:latin typeface="Cambria Math"/>
                <a:ea typeface="+mn-ea"/>
              </a:rPr>
              <a:t>모분산</a:t>
            </a:r>
            <a:r>
              <a:rPr lang="ko-KR" altLang="en-US" dirty="0">
                <a:latin typeface="Cambria Math"/>
                <a:ea typeface="+mn-ea"/>
              </a:rPr>
              <a:t> 간의 동일성을 모르는 경우</a:t>
            </a:r>
            <a:endParaRPr lang="en-US" altLang="ko-KR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2"/>
            <a:ext cx="8642350" cy="647699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, 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, 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비교할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때</m:t>
                    </m:r>
                    <m:r>
                      <a:rPr lang="en-US" altLang="ko-KR" b="0" i="0" smtClean="0">
                        <a:latin typeface="Cambria Math"/>
                        <a:ea typeface="+mn-ea"/>
                      </a:rPr>
                      <m:t>                  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을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알고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있다면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,</m:t>
                    </m:r>
                    <m:r>
                      <a:rPr lang="en-US" altLang="ko-KR" b="0" i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2348880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r="-386" b="-4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9" r="24680" b="84722"/>
          <a:stretch/>
        </p:blipFill>
        <p:spPr bwMode="auto">
          <a:xfrm>
            <a:off x="5953126" y="2414389"/>
            <a:ext cx="819150" cy="37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05325" y="3120405"/>
            <a:ext cx="3940696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의 </a:t>
            </a:r>
            <a:r>
              <a:rPr lang="ko-KR" altLang="en-US" dirty="0" err="1">
                <a:latin typeface="Cambria Math"/>
                <a:ea typeface="+mn-ea"/>
              </a:rPr>
              <a:t>추정량은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5900" y="4281686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표준화하면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83C1F0-E631-4BB7-B818-D8BA6710A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42" y="3238112"/>
            <a:ext cx="1229683" cy="2413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EB1F5A-78E6-4840-B216-04EB13D3C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02" y="3207688"/>
            <a:ext cx="796174" cy="2927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FCFD13-9157-4D9A-80A0-B9950339B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840" y="4110184"/>
            <a:ext cx="3680643" cy="1085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715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)%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신뢰구간은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C446586-B932-41D5-898F-5427935D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74" y="2905470"/>
            <a:ext cx="7353052" cy="70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27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err="1">
                    <a:latin typeface="Cambria Math"/>
                    <a:ea typeface="+mn-ea"/>
                  </a:rPr>
                  <a:t>귀무가설인</a:t>
                </a:r>
                <a:r>
                  <a:rPr lang="ko-KR" altLang="en-US" dirty="0">
                    <a:latin typeface="Cambria Math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221088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10B545D-DFFA-4A2E-A24B-A408090A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445052"/>
            <a:ext cx="7488832" cy="1204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F08BF0-8B89-4EAB-8A70-CCABECA0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5070349"/>
            <a:ext cx="4464496" cy="10926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Cambria Math"/>
                    <a:ea typeface="+mn-ea"/>
                  </a:rPr>
                  <a:t>두 집단의 모평균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</a:rPr>
                          <m:t>, 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  <m:r>
                          <a:rPr lang="en-US" altLang="ko-KR" i="1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를 비교할 때 각 분산             을 모르는 경우 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l="-772" r="-7336" b="-39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 r="40093" b="94530"/>
          <a:stretch/>
        </p:blipFill>
        <p:spPr bwMode="auto">
          <a:xfrm>
            <a:off x="6627496" y="1974721"/>
            <a:ext cx="649605" cy="27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35561" y="2697510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표본의 개수가 충분하다면 표본분산              </a:t>
            </a:r>
            <a:r>
              <a:rPr lang="ko-KR" altLang="en-US" dirty="0" err="1">
                <a:latin typeface="Cambria Math"/>
                <a:ea typeface="+mn-ea"/>
              </a:rPr>
              <a:t>으로</a:t>
            </a:r>
            <a:r>
              <a:rPr lang="ko-KR" altLang="en-US" dirty="0">
                <a:latin typeface="Cambria Math"/>
                <a:ea typeface="+mn-ea"/>
              </a:rPr>
              <a:t> 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분산              을 대체할 수 있다</a:t>
            </a:r>
            <a:r>
              <a:rPr lang="en-US" altLang="ko-KR" dirty="0">
                <a:latin typeface="Cambria Math"/>
                <a:ea typeface="+mn-ea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표본의 개수가 충분히 크다는 가정하에 표본평균의 차                   에 대한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dirty="0" err="1">
                <a:latin typeface="Cambria Math"/>
                <a:ea typeface="+mn-ea"/>
              </a:rPr>
              <a:t>기대값과</a:t>
            </a:r>
            <a:r>
              <a:rPr lang="ko-KR" altLang="en-US" dirty="0">
                <a:latin typeface="Cambria Math"/>
                <a:ea typeface="+mn-ea"/>
              </a:rPr>
              <a:t> 분산은   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5" t="8038" r="32941" b="85629"/>
          <a:stretch/>
        </p:blipFill>
        <p:spPr bwMode="auto">
          <a:xfrm>
            <a:off x="2719040" y="3110484"/>
            <a:ext cx="633761" cy="31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9" t="15053" r="27148" b="77371"/>
          <a:stretch/>
        </p:blipFill>
        <p:spPr bwMode="auto">
          <a:xfrm>
            <a:off x="7620000" y="3769360"/>
            <a:ext cx="83312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B379AA-1BF1-4518-AB1D-6192159FE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755573"/>
            <a:ext cx="607690" cy="303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1C81C9-803E-4057-9B4F-50CA98D8E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460" y="4575173"/>
            <a:ext cx="5219908" cy="18864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810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</a:t>
                </a:r>
                <a:r>
                  <a:rPr lang="ko-KR" altLang="en-US" dirty="0" err="1">
                    <a:latin typeface="Cambria Math"/>
                    <a:ea typeface="+mn-ea"/>
                  </a:rPr>
                  <a:t>추정량</a:t>
                </a:r>
                <a:r>
                  <a:rPr lang="ko-KR" altLang="en-US" dirty="0">
                    <a:latin typeface="Cambria Math"/>
                    <a:ea typeface="+mn-ea"/>
                  </a:rPr>
                  <a:t>                     를 표준화하면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67772" r="62582" b="25301"/>
          <a:stretch/>
        </p:blipFill>
        <p:spPr bwMode="auto">
          <a:xfrm>
            <a:off x="4613720" y="1900919"/>
            <a:ext cx="834208" cy="34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78091" b="-1658"/>
          <a:stretch/>
        </p:blipFill>
        <p:spPr bwMode="auto">
          <a:xfrm>
            <a:off x="3647729" y="2552699"/>
            <a:ext cx="6719377" cy="140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50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481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)%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신뢰구간은</m:t>
                    </m:r>
                  </m:oMath>
                </a14:m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882155"/>
                <a:ext cx="6310461" cy="371450"/>
              </a:xfrm>
              <a:prstGeom prst="rect">
                <a:avLst/>
              </a:prstGeom>
              <a:blipFill>
                <a:blip r:embed="rId2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26E970F-A01B-4C21-BBD8-52A67DDF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2768443"/>
            <a:ext cx="7056784" cy="7514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358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584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4"/>
          <a:stretch/>
        </p:blipFill>
        <p:spPr bwMode="auto">
          <a:xfrm>
            <a:off x="2135188" y="2419351"/>
            <a:ext cx="7848600" cy="119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7" t="27936"/>
          <a:stretch/>
        </p:blipFill>
        <p:spPr bwMode="auto">
          <a:xfrm>
            <a:off x="3791745" y="4721299"/>
            <a:ext cx="4906963" cy="137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35561" y="1882155"/>
            <a:ext cx="6310461" cy="37145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귀무가설인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330080"/>
                <a:ext cx="6310461" cy="371450"/>
              </a:xfrm>
              <a:prstGeom prst="rect">
                <a:avLst/>
              </a:prstGeom>
              <a:blipFill>
                <a:blip r:embed="rId4"/>
                <a:stretch>
                  <a:fillRect l="-290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050876" y="3806166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 err="1">
                <a:latin typeface="Cambria Math"/>
                <a:ea typeface="+mn-ea"/>
              </a:rPr>
              <a:t>모분산을</a:t>
            </a:r>
            <a:r>
              <a:rPr lang="ko-KR" altLang="en-US" dirty="0">
                <a:latin typeface="Cambria Math"/>
                <a:ea typeface="+mn-ea"/>
              </a:rPr>
              <a:t> 모르므로 표본분산으로 대체하여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                               </a:t>
            </a:r>
            <a:r>
              <a:rPr lang="ko-KR" altLang="en-US" dirty="0">
                <a:latin typeface="Cambria Math"/>
                <a:ea typeface="+mn-ea"/>
              </a:rPr>
              <a:t>과 같이 분산이 서로 동일하다고 추정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686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50876" y="1896449"/>
            <a:ext cx="7429500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b="1" dirty="0">
                <a:latin typeface="Cambria Math"/>
                <a:ea typeface="+mn-ea"/>
              </a:rPr>
              <a:t>가정 </a:t>
            </a:r>
            <a:r>
              <a:rPr lang="en-US" altLang="ko-KR" b="1" dirty="0">
                <a:latin typeface="Cambria Math"/>
                <a:ea typeface="+mn-ea"/>
              </a:rPr>
              <a:t>: </a:t>
            </a:r>
            <a:r>
              <a:rPr lang="ko-KR" altLang="en-US" b="1" dirty="0">
                <a:latin typeface="Cambria Math"/>
                <a:ea typeface="+mn-ea"/>
              </a:rPr>
              <a:t>두 모집단이 정규분포이거나 정규분포와 비슷하다</a:t>
            </a:r>
            <a:r>
              <a:rPr lang="en-US" altLang="ko-KR" b="1" dirty="0">
                <a:latin typeface="Cambria Math"/>
                <a:ea typeface="+mn-ea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모집단은                         과                          이며</a:t>
                </a:r>
                <a:r>
                  <a:rPr lang="en-US" altLang="ko-KR" dirty="0">
                    <a:latin typeface="Cambria Math"/>
                    <a:ea typeface="+mn-ea"/>
                  </a:rPr>
                  <a:t>,                                   </a:t>
                </a:r>
                <a:r>
                  <a:rPr lang="ko-KR" altLang="en-US" dirty="0">
                    <a:latin typeface="Cambria Math"/>
                    <a:ea typeface="+mn-ea"/>
                  </a:rPr>
                  <a:t>이므로</a:t>
                </a:r>
                <a:endParaRPr lang="en-US" altLang="ko-KR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두 모집단이 가지는 공통분산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을 추정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2648923"/>
                <a:ext cx="7429500" cy="774636"/>
              </a:xfrm>
              <a:prstGeom prst="rect">
                <a:avLst/>
              </a:prstGeom>
              <a:blipFill>
                <a:blip r:embed="rId2"/>
                <a:stretch>
                  <a:fillRect l="-656" b="-1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r="66343" b="78269"/>
          <a:stretch/>
        </p:blipFill>
        <p:spPr bwMode="auto">
          <a:xfrm>
            <a:off x="3086101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r="44074" b="78269"/>
          <a:stretch/>
        </p:blipFill>
        <p:spPr bwMode="auto">
          <a:xfrm>
            <a:off x="4581526" y="2664322"/>
            <a:ext cx="1238250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9" r="10464" b="78269"/>
          <a:stretch/>
        </p:blipFill>
        <p:spPr bwMode="auto">
          <a:xfrm>
            <a:off x="6467476" y="2664322"/>
            <a:ext cx="1609724" cy="41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23CEC-4D5C-4D3B-8192-EEEF978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4248354"/>
            <a:ext cx="1368152" cy="3324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921625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두 모집단의 평균차이에 대한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대응표본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0E420F-FDE2-4444-B8B6-F1DC0FEF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7" y="1124744"/>
            <a:ext cx="7921625" cy="54251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3400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dirty="0"/>
          </a:p>
        </p:txBody>
      </p:sp>
      <p:sp>
        <p:nvSpPr>
          <p:cNvPr id="378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7894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65"/>
          <a:stretch/>
        </p:blipFill>
        <p:spPr bwMode="auto">
          <a:xfrm>
            <a:off x="2127251" y="2780928"/>
            <a:ext cx="27305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005362"/>
            <a:ext cx="71040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50876" y="1896448"/>
            <a:ext cx="7429500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dirty="0">
                <a:latin typeface="Cambria Math"/>
                <a:ea typeface="+mn-ea"/>
              </a:rPr>
              <a:t>합동 분산 </a:t>
            </a:r>
            <a:r>
              <a:rPr lang="ko-KR" altLang="en-US" b="1" dirty="0" err="1">
                <a:latin typeface="Cambria Math"/>
                <a:ea typeface="+mn-ea"/>
              </a:rPr>
              <a:t>추정량</a:t>
            </a:r>
            <a:r>
              <a:rPr lang="ko-KR" altLang="en-US" b="1" dirty="0">
                <a:latin typeface="Cambria Math"/>
                <a:ea typeface="+mn-ea"/>
              </a:rPr>
              <a:t> </a:t>
            </a:r>
            <a:r>
              <a:rPr lang="en-US" altLang="ko-KR" b="1" dirty="0">
                <a:latin typeface="Cambria Math"/>
                <a:ea typeface="+mn-ea"/>
              </a:rPr>
              <a:t>(pooled variance estimator)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서로 독립적인 모집단들의 공통 분산의 </a:t>
            </a:r>
            <a:r>
              <a:rPr lang="ko-KR" altLang="en-US" dirty="0" err="1">
                <a:latin typeface="Cambria Math"/>
                <a:ea typeface="+mn-ea"/>
              </a:rPr>
              <a:t>불편추정량</a:t>
            </a:r>
            <a:r>
              <a:rPr lang="en-US" altLang="ko-KR" dirty="0">
                <a:latin typeface="Cambria Math"/>
                <a:ea typeface="+mn-ea"/>
              </a:rPr>
              <a:t>(unbiased estimator)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       </a:t>
            </a:r>
            <a:r>
              <a:rPr lang="ko-KR" altLang="en-US" dirty="0">
                <a:latin typeface="Cambria Math"/>
                <a:ea typeface="+mn-ea"/>
              </a:rPr>
              <a:t>으로 나타냄</a:t>
            </a:r>
            <a:endParaRPr lang="en-US" altLang="ko-KR" dirty="0">
              <a:latin typeface="Cambria Math"/>
              <a:ea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50876" y="1896448"/>
            <a:ext cx="7429500" cy="774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모집단 </a:t>
            </a: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와 </a:t>
            </a: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를 대상으로 한 독립표본에 대한 검정을 다루고 있으므로</a:t>
            </a:r>
            <a:r>
              <a:rPr lang="en-US" altLang="ko-KR" dirty="0">
                <a:latin typeface="Cambria Math"/>
                <a:ea typeface="+mn-ea"/>
              </a:rPr>
              <a:t>,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표본 </a:t>
            </a: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와 표본 </a:t>
            </a: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의 합동 분산 </a:t>
            </a:r>
            <a:r>
              <a:rPr lang="ko-KR" altLang="en-US" dirty="0" err="1">
                <a:latin typeface="Cambria Math"/>
                <a:ea typeface="+mn-ea"/>
              </a:rPr>
              <a:t>추정량은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A4918D-E7AA-4337-B518-B28C8820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47" y="3296132"/>
            <a:ext cx="7814305" cy="6219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</a:rPr>
                  <a:t>100(1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− </m:t>
                    </m:r>
                    <m:r>
                      <a:rPr lang="ko-KR" altLang="en-US" i="1" smtClean="0">
                        <a:latin typeface="Cambria Math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%</a:t>
                </a:r>
                <a:r>
                  <a:rPr lang="ko-KR" altLang="en-US" dirty="0">
                    <a:latin typeface="Cambria Math"/>
                    <a:ea typeface="+mn-ea"/>
                  </a:rPr>
                  <a:t>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9"/>
                <a:ext cx="7429500" cy="414537"/>
              </a:xfrm>
              <a:prstGeom prst="rect">
                <a:avLst/>
              </a:prstGeom>
              <a:blipFill>
                <a:blip r:embed="rId2"/>
                <a:stretch>
                  <a:fillRect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8C6DE19-AA33-425C-8A29-0E4E09FB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01" y="2780928"/>
            <a:ext cx="6900998" cy="15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33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pic>
        <p:nvPicPr>
          <p:cNvPr id="39940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4"/>
          <a:stretch/>
        </p:blipFill>
        <p:spPr bwMode="auto">
          <a:xfrm>
            <a:off x="2063824" y="2447925"/>
            <a:ext cx="7848600" cy="12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50876" y="1896448"/>
            <a:ext cx="7429500" cy="414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가설을 수립하면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  <a:p>
            <a:pPr marL="0" indent="0">
              <a:buNone/>
              <a:defRPr/>
            </a:pPr>
            <a:r>
              <a:rPr lang="en-US" altLang="ko-KR" sz="1800" dirty="0">
                <a:solidFill>
                  <a:schemeClr val="tx1"/>
                </a:solidFill>
              </a:rPr>
              <a:t>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귀무가설인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24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모분산이</a:t>
            </a:r>
            <a:r>
              <a:rPr lang="ko-KR" altLang="en-US" dirty="0"/>
              <a:t> 동일한 경우</a:t>
            </a:r>
            <a:r>
              <a:rPr lang="en-US" altLang="ko-KR" sz="1800" b="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510DB8-A6ED-42C6-B797-E11E04C7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891" y="2945153"/>
            <a:ext cx="5938217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8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표본평균의 차                     에 대한 </a:t>
            </a:r>
            <a:r>
              <a:rPr lang="ko-KR" altLang="en-US" dirty="0" err="1">
                <a:latin typeface="Cambria Math"/>
                <a:ea typeface="+mn-ea"/>
              </a:rPr>
              <a:t>기대값과</a:t>
            </a:r>
            <a:r>
              <a:rPr lang="ko-KR" altLang="en-US" dirty="0">
                <a:latin typeface="Cambria Math"/>
                <a:ea typeface="+mn-ea"/>
              </a:rPr>
              <a:t> 분산은</a:t>
            </a:r>
            <a:endParaRPr lang="en-US" altLang="ko-KR" dirty="0">
              <a:latin typeface="Cambria Math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BBEE4-7F2B-4E5B-912A-D5ADADCB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1988840"/>
            <a:ext cx="880294" cy="2674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06A79-D8F7-40A9-8993-815A245F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39" y="3009269"/>
            <a:ext cx="3853193" cy="2642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8EC4-6C62-43F2-A0B9-C578952D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39" y="3616093"/>
            <a:ext cx="5472608" cy="5948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에 대한 </a:t>
                </a:r>
                <a:r>
                  <a:rPr lang="en-US" altLang="ko-KR" dirty="0">
                    <a:latin typeface="Cambria Math"/>
                    <a:ea typeface="+mn-ea"/>
                  </a:rPr>
                  <a:t>100(1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 −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%</a:t>
                </a:r>
                <a:r>
                  <a:rPr lang="ko-KR" altLang="en-US" dirty="0">
                    <a:latin typeface="Cambria Math"/>
                    <a:ea typeface="+mn-ea"/>
                  </a:rPr>
                  <a:t>의 신뢰구간은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1896448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b="-20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9179CC5-D7CB-4B88-AF11-85FF3334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8" y="3140968"/>
            <a:ext cx="8780264" cy="7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</a:t>
            </a:r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61912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표본의 개수는 충분하지 않고</a:t>
            </a:r>
            <a:r>
              <a:rPr lang="en-US" altLang="ko-KR" dirty="0"/>
              <a:t>, </a:t>
            </a:r>
            <a:r>
              <a:rPr lang="ko-KR" altLang="en-US" dirty="0" err="1"/>
              <a:t>모분산</a:t>
            </a:r>
            <a:r>
              <a:rPr lang="ko-KR" altLang="en-US" dirty="0"/>
              <a:t> 간의 동일성을 모르는 경우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050876" y="1896448"/>
            <a:ext cx="7429500" cy="41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가설은</a:t>
            </a:r>
            <a:endParaRPr lang="en-US" altLang="ko-KR" dirty="0">
              <a:latin typeface="Cambria Math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귀무가설인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 </m:t>
                    </m:r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  <a:ea typeface="+mn-ea"/>
                          </a:rPr>
                          <m:t>𝜇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  <m:r>
                          <a:rPr lang="en-US" altLang="ko-KR">
                            <a:latin typeface="Cambria Math"/>
                            <a:ea typeface="+mn-ea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=0</a:t>
                </a:r>
                <a:r>
                  <a:rPr lang="ko-KR" altLang="en-US" dirty="0">
                    <a:latin typeface="Cambria Math"/>
                    <a:ea typeface="+mn-ea"/>
                  </a:rPr>
                  <a:t>의 가설검정을 위한 검정통계량은</a:t>
                </a:r>
                <a:endParaRPr lang="en-US" altLang="ko-KR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76" y="3717032"/>
                <a:ext cx="7429500" cy="419730"/>
              </a:xfrm>
              <a:prstGeom prst="rect">
                <a:avLst/>
              </a:prstGeom>
              <a:blipFill>
                <a:blip r:embed="rId2"/>
                <a:stretch>
                  <a:fillRect l="-246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9474" b="53591"/>
          <a:stretch/>
        </p:blipFill>
        <p:spPr bwMode="auto">
          <a:xfrm>
            <a:off x="3071664" y="1878336"/>
            <a:ext cx="652534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′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개수가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충분하지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않고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모분산이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동일한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경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ko-KR" altLang="en-US" sz="1400" i="1">
                              <a:latin typeface="Cambria Math"/>
                              <a:ea typeface="+mn-ea"/>
                            </a:rPr>
                            <m:t>우</m:t>
                          </m:r>
                        </m:e>
                        <m:sup>
                          <m:r>
                            <a:rPr lang="en-US" altLang="ko-KR" sz="1400" i="1">
                              <a:latin typeface="Cambria Math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sz="1400" i="1">
                          <a:latin typeface="Cambria Math"/>
                          <a:ea typeface="+mn-ea"/>
                        </a:rPr>
                        <m:t>같다</m:t>
                      </m:r>
                      <m:r>
                        <a:rPr lang="en-US" altLang="ko-KR" sz="1400" i="1">
                          <a:latin typeface="Cambria Math"/>
                          <a:ea typeface="+mn-ea"/>
                        </a:rPr>
                        <m:t>. </m:t>
                      </m:r>
                    </m:oMath>
                  </m:oMathPara>
                </a14:m>
                <a:endParaRPr lang="en-US" altLang="ko-KR" sz="1400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24" y="5971409"/>
                <a:ext cx="4498801" cy="379527"/>
              </a:xfrm>
              <a:prstGeom prst="rect">
                <a:avLst/>
              </a:prstGeom>
              <a:blipFill>
                <a:blip r:embed="rId4"/>
                <a:stretch>
                  <a:fillRect r="-7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AD1D549-13B4-4810-8B8F-C03FF4D93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4463944"/>
            <a:ext cx="4032448" cy="11194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</a:rPr>
              <a:t> 건전지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알카라인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건전지의 작동 시간에 차이가 있는지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유의수준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5%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에서 검정해보고자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1971C-16FB-4578-A759-0416DD49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21" y="1916832"/>
            <a:ext cx="7848872" cy="11992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13148" y="3705150"/>
            <a:ext cx="7931324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A</a:t>
            </a:r>
            <a:r>
              <a:rPr lang="ko-KR" altLang="en-US" dirty="0">
                <a:latin typeface="Cambria Math"/>
                <a:ea typeface="+mn-ea"/>
              </a:rPr>
              <a:t>사의 건전지 표본의 평균 사용 시간을 </a:t>
            </a:r>
            <a:endParaRPr lang="en-US" altLang="ko-KR" dirty="0">
              <a:latin typeface="Cambria Math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Cambria Math"/>
                <a:ea typeface="+mn-ea"/>
              </a:rPr>
              <a:t>B</a:t>
            </a:r>
            <a:r>
              <a:rPr lang="ko-KR" altLang="en-US" dirty="0">
                <a:latin typeface="Cambria Math"/>
                <a:ea typeface="+mn-ea"/>
              </a:rPr>
              <a:t>사의 건전지 표본의 평균 사용 시간을           라 하면 </a:t>
            </a:r>
            <a:endParaRPr lang="en-US" altLang="ko-KR" dirty="0">
              <a:latin typeface="Cambria Math"/>
              <a:ea typeface="+mn-ea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2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가설의 수립</a:t>
            </a:r>
            <a:endParaRPr lang="en-US" altLang="ko-KR" dirty="0"/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50876" y="1896448"/>
            <a:ext cx="7931324" cy="4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dirty="0">
                <a:latin typeface="Cambria Math"/>
                <a:ea typeface="+mn-ea"/>
              </a:rPr>
              <a:t>조사의 목적이 제조사별로 </a:t>
            </a:r>
            <a:r>
              <a:rPr lang="ko-KR" altLang="en-US" dirty="0" err="1">
                <a:latin typeface="Cambria Math"/>
                <a:ea typeface="+mn-ea"/>
              </a:rPr>
              <a:t>알카라인</a:t>
            </a:r>
            <a:r>
              <a:rPr lang="ko-KR" altLang="en-US" dirty="0">
                <a:latin typeface="Cambria Math"/>
                <a:ea typeface="+mn-ea"/>
              </a:rPr>
              <a:t> 건전지의 품질 차이에 맞춰져 있으므로</a:t>
            </a:r>
            <a:r>
              <a:rPr lang="en-US" altLang="ko-KR" dirty="0">
                <a:latin typeface="Cambria Math"/>
                <a:ea typeface="+mn-ea"/>
              </a:rPr>
              <a:t>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귀무가설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는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제조사별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건전지의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사용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시간에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b="0" dirty="0">
                  <a:latin typeface="Cambria Math"/>
                  <a:ea typeface="+mn-ea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ko-KR" altLang="en-US" dirty="0">
                    <a:latin typeface="Cambria Math"/>
                    <a:ea typeface="+mn-ea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은 제조사별로 건전지의 사용 시간에 차이가 있다</a:t>
                </a:r>
                <a:r>
                  <a:rPr lang="en-US" altLang="ko-KR" dirty="0">
                    <a:latin typeface="Cambria Math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40" y="2420888"/>
                <a:ext cx="7931324" cy="781368"/>
              </a:xfrm>
              <a:prstGeom prst="rect">
                <a:avLst/>
              </a:prstGeom>
              <a:blipFill>
                <a:blip r:embed="rId2"/>
                <a:stretch>
                  <a:fillRect l="-615" b="-10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4A0718C-C956-47B6-8897-9D78C08E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5078279"/>
            <a:ext cx="6480720" cy="7795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8A51CC-8CFD-4D49-9BEF-B806DBFC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3789040"/>
            <a:ext cx="288032" cy="325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F87013-2A09-40C2-AC51-65EABD35E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4221088"/>
            <a:ext cx="288032" cy="3291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대응표본</a:t>
            </a:r>
            <a:r>
              <a:rPr lang="en-US" altLang="ko-KR" dirty="0"/>
              <a:t>(paired sample)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두 모집단으로부터 표본을 각각 추출할 때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표본을 구성하는 각각의 인자가 짝을 지어 서로 연관된 표본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교육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광고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의료 등의 분야에서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(ex-ante)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과 사후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(ex-post)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를 비교하여 효과를 평가할 때 주로 사용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331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565400"/>
            <a:ext cx="56245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8601" y="18302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표본의 크기를 </a:t>
            </a:r>
            <a:r>
              <a:rPr lang="en-US" altLang="ko-KR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이라 하고</a:t>
            </a:r>
            <a:r>
              <a:rPr lang="en-US" altLang="ko-KR" sz="1600" dirty="0"/>
              <a:t>,         </a:t>
            </a:r>
            <a:r>
              <a:rPr lang="ko-KR" altLang="en-US" sz="1600" dirty="0"/>
              <a:t>와</a:t>
            </a:r>
            <a:r>
              <a:rPr lang="en-US" altLang="ko-KR" sz="1600" dirty="0"/>
              <a:t>        </a:t>
            </a:r>
            <a:r>
              <a:rPr lang="ko-KR" altLang="en-US" sz="1600" dirty="0">
                <a:latin typeface="+mn-ea"/>
                <a:ea typeface="+mn-ea"/>
              </a:rPr>
              <a:t>의 차이를                                  라 하면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</a:p>
          <a:p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2616" y="2473250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대한 합동 분산 </a:t>
                </a:r>
                <a:r>
                  <a:rPr lang="ko-KR" altLang="en-US" dirty="0" err="1">
                    <a:latin typeface="+mn-ea"/>
                    <a:ea typeface="+mn-ea"/>
                  </a:rPr>
                  <a:t>추정량</a:t>
                </a:r>
                <a:r>
                  <a:rPr lang="ko-KR" altLang="en-US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은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2177033"/>
                <a:ext cx="7996659" cy="60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74" y="2273225"/>
            <a:ext cx="295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32D047-B546-4078-A377-8D1CA489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33" y="1832992"/>
            <a:ext cx="288032" cy="3256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1BA0A2-045F-4263-A85F-979BFE76D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787" y="1829414"/>
            <a:ext cx="288032" cy="329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92088E-BB80-415F-B72E-1AE6BDB36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926" y="1834576"/>
            <a:ext cx="2074442" cy="252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497C8-F391-41F7-8C5A-A03BF5AAC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406" y="3212976"/>
            <a:ext cx="2339702" cy="63080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588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합동 분산 </a:t>
            </a:r>
            <a:r>
              <a:rPr lang="ko-KR" altLang="en-US" dirty="0" err="1"/>
              <a:t>추정량</a:t>
            </a:r>
            <a:endParaRPr lang="en-US" altLang="ko-KR" dirty="0"/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2887" y="1918241"/>
            <a:ext cx="8071991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                                 이고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이에 대한 불편 </a:t>
            </a:r>
            <a:r>
              <a:rPr lang="ko-KR" altLang="en-US" dirty="0" err="1">
                <a:latin typeface="+mn-ea"/>
                <a:ea typeface="+mn-ea"/>
              </a:rPr>
              <a:t>추정량은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5467" y="2592209"/>
            <a:ext cx="3718163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>
                <a:latin typeface="+mn-ea"/>
                <a:ea typeface="+mn-ea"/>
              </a:rPr>
              <a:t>이므로 </a:t>
            </a:r>
            <a:r>
              <a:rPr lang="ko-KR" altLang="en-US" dirty="0" err="1">
                <a:latin typeface="+mn-ea"/>
                <a:ea typeface="+mn-ea"/>
              </a:rPr>
              <a:t>합</a:t>
            </a:r>
            <a:r>
              <a:rPr lang="ko-KR" altLang="en-US">
                <a:latin typeface="+mn-ea"/>
                <a:ea typeface="+mn-ea"/>
              </a:rPr>
              <a:t>동 </a:t>
            </a:r>
            <a:r>
              <a:rPr lang="ko-KR" altLang="en-US" dirty="0">
                <a:latin typeface="+mn-ea"/>
                <a:ea typeface="+mn-ea"/>
              </a:rPr>
              <a:t>분산 </a:t>
            </a:r>
            <a:r>
              <a:rPr lang="ko-KR" altLang="en-US" dirty="0" err="1">
                <a:latin typeface="+mn-ea"/>
                <a:ea typeface="+mn-ea"/>
              </a:rPr>
              <a:t>추정량을</a:t>
            </a:r>
            <a:r>
              <a:rPr lang="ko-KR" altLang="en-US" dirty="0">
                <a:latin typeface="+mn-ea"/>
                <a:ea typeface="+mn-ea"/>
              </a:rPr>
              <a:t> 구하면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402891"/>
            <a:ext cx="5196287" cy="70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3.026</m:t>
                        </m:r>
                      </m:e>
                    </m:rad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= 1.74</a:t>
                </a:r>
                <a:r>
                  <a:rPr lang="ko-KR" altLang="en-US" dirty="0">
                    <a:latin typeface="+mn-ea"/>
                    <a:ea typeface="+mn-ea"/>
                  </a:rPr>
                  <a:t>는      와       를 각자의 자유도로 가중한 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공통 분산의 </a:t>
                </a:r>
                <a:r>
                  <a:rPr lang="ko-KR" altLang="en-US" dirty="0" err="1">
                    <a:latin typeface="+mn-ea"/>
                    <a:ea typeface="+mn-ea"/>
                  </a:rPr>
                  <a:t>불편추정량</a:t>
                </a:r>
                <a:r>
                  <a:rPr lang="en-US" altLang="ko-KR" dirty="0">
                    <a:latin typeface="+mn-ea"/>
                    <a:ea typeface="+mn-ea"/>
                  </a:rPr>
                  <a:t>(unbiased estimator)</a:t>
                </a:r>
                <a:r>
                  <a:rPr lang="ko-KR" altLang="en-US" dirty="0">
                    <a:latin typeface="+mn-ea"/>
                    <a:ea typeface="+mn-ea"/>
                  </a:rPr>
                  <a:t>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674840"/>
                <a:ext cx="8527629" cy="914400"/>
              </a:xfrm>
              <a:prstGeom prst="rect">
                <a:avLst/>
              </a:prstGeom>
              <a:blipFill>
                <a:blip r:embed="rId3"/>
                <a:stretch>
                  <a:fillRect l="-57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D243DB9-7C6E-4773-B2C3-1A8109DF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42" y="2013293"/>
            <a:ext cx="2609690" cy="291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D931E0-DF05-4611-950B-001719CD0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806" y="1863345"/>
            <a:ext cx="2504498" cy="560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0546B8-FF08-4175-ACF0-02B4EA2D1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842" y="2636912"/>
            <a:ext cx="4648040" cy="2606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942CC6-20CE-46C3-AAA0-17910A637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290" y="4823366"/>
            <a:ext cx="288032" cy="3256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A89EAA-3833-46FA-978C-57C4FC500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1944" y="4819788"/>
            <a:ext cx="288032" cy="3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5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2" y="1700808"/>
            <a:ext cx="828092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수립된 가설에 대한 검정은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/>
                        <a:ea typeface="+mn-ea"/>
                      </a:rPr>
                      <m:t>−2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) </a:t>
                </a:r>
                <a:r>
                  <a:rPr lang="ko-KR" altLang="en-US" dirty="0">
                    <a:latin typeface="+mn-ea"/>
                    <a:ea typeface="+mn-ea"/>
                  </a:rPr>
                  <a:t>로 하는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𝑡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분포를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이용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검정통계량은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830275"/>
                <a:ext cx="8167589" cy="498959"/>
              </a:xfrm>
              <a:prstGeom prst="rect">
                <a:avLst/>
              </a:prstGeom>
              <a:blipFill>
                <a:blip r:embed="rId2"/>
                <a:stretch>
                  <a:fillRect l="-672" t="-19512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68601" y="3874975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양측검정의 신뢰구간은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A820CF-2B1C-463E-B0C4-895C419A9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628949"/>
            <a:ext cx="3024336" cy="931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A77DE-7C97-4CCA-B801-574EEB064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4718877"/>
            <a:ext cx="7712598" cy="12166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신뢰구간 </a:t>
            </a:r>
            <a:r>
              <a:rPr lang="en-US" altLang="ko-KR" dirty="0">
                <a:latin typeface="+mn-ea"/>
                <a:ea typeface="+mn-ea"/>
              </a:rPr>
              <a:t>95%</a:t>
            </a:r>
            <a:r>
              <a:rPr lang="ko-KR" altLang="en-US" dirty="0">
                <a:latin typeface="+mn-ea"/>
                <a:ea typeface="+mn-ea"/>
              </a:rPr>
              <a:t>에서의 검정통계량을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7E201-49EC-434D-94B6-E7C839C9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40" y="2356449"/>
            <a:ext cx="5639519" cy="908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0A85A4-1D5C-49F3-B2C3-DB6ACD26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865651"/>
            <a:ext cx="5112568" cy="25830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00809"/>
            <a:ext cx="8167589" cy="4989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양측검정의 신뢰구간을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42E10F-6551-43D1-B7D1-1F323361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81" y="2636912"/>
            <a:ext cx="7793038" cy="17104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74321-27B2-447C-A633-66059A4D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3"/>
            <a:ext cx="8641654" cy="133820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779A-0830-4855-A44A-EBED7A85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96752"/>
            <a:ext cx="8641654" cy="513861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DA6775-31EF-4C05-8FDC-E2CA6BED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196752"/>
            <a:ext cx="9243135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독립표본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완료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E3F59-BC69-4755-B843-F69EA58A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124744"/>
            <a:ext cx="8785670" cy="53483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08379" y="1342108"/>
            <a:ext cx="6846746" cy="1259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0" indent="-647700"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두 모집단의 비율 차이에 대한 </a:t>
            </a:r>
            <a:r>
              <a:rPr lang="en-US" altLang="ko-KR" sz="3600" b="1" spc="-150" dirty="0">
                <a:ea typeface="맑은 고딕" panose="020B0503020000020004" pitchFamily="50" charset="-127"/>
                <a:cs typeface="+mj-cs"/>
              </a:rPr>
              <a:t/>
            </a:r>
            <a:br>
              <a:rPr lang="en-US" altLang="ko-KR" sz="3600" b="1" spc="-150" dirty="0">
                <a:ea typeface="맑은 고딕" panose="020B0503020000020004" pitchFamily="50" charset="-127"/>
                <a:cs typeface="+mj-cs"/>
              </a:rPr>
            </a:br>
            <a:r>
              <a:rPr lang="ko-KR" altLang="en-US" sz="3600" b="1" spc="-150" dirty="0">
                <a:ea typeface="맑은 고딕" panose="020B0503020000020004" pitchFamily="50" charset="-127"/>
                <a:cs typeface="+mj-cs"/>
              </a:rPr>
              <a:t>가설검정</a:t>
            </a:r>
            <a:endParaRPr lang="en-US" altLang="en-US" sz="36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566864"/>
            <a:ext cx="69119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비율차이에 대한 가설검정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+mn-ea"/>
                <a:ea typeface="맑은 고딕" panose="020B0503020000020004" pitchFamily="50" charset="-127"/>
              </a:rPr>
            </a:b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  </a:t>
            </a:r>
            <a:r>
              <a:rPr lang="en-US" altLang="ko-KR" sz="6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공통비율을 이용한 가설검정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제약회사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latinLnBrk="0"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COVID19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특효약의 투약 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후의 체온 변화에 대한 비교는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그 평균에 변화가 있는지를 검정하는 것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4C5A7-259D-42EB-AAB1-4AF2465D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916832"/>
            <a:ext cx="8306592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35560" y="1268760"/>
                <a:ext cx="7848872" cy="532859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rmAutofit/>
              </a:bodyPr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모집단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모집단 </a:t>
                </a:r>
                <a:r>
                  <a:rPr lang="en-US" altLang="ko-KR" dirty="0">
                    <a:latin typeface="+mn-ea"/>
                    <a:ea typeface="+mn-ea"/>
                  </a:rPr>
                  <a:t>B</a:t>
                </a:r>
                <a:r>
                  <a:rPr lang="ko-KR" altLang="en-US" dirty="0">
                    <a:latin typeface="+mn-ea"/>
                    <a:ea typeface="+mn-ea"/>
                  </a:rPr>
                  <a:t>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라 할 때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두 모집단 간의 차이는 비율 차이에 대한 검정을 통해 판단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두 모집단의 </a:t>
                </a:r>
                <a:r>
                  <a:rPr lang="ko-KR" altLang="en-US" dirty="0" err="1">
                    <a:latin typeface="+mn-ea"/>
                    <a:ea typeface="+mn-ea"/>
                  </a:rPr>
                  <a:t>모비율은</a:t>
                </a:r>
                <a:r>
                  <a:rPr lang="ko-KR" altLang="en-US" dirty="0">
                    <a:latin typeface="+mn-ea"/>
                    <a:ea typeface="+mn-ea"/>
                  </a:rPr>
                  <a:t>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표본을 통한 표본비율     와    의 차로               </a:t>
                </a:r>
                <a:r>
                  <a:rPr lang="ko-KR" altLang="en-US" dirty="0" err="1">
                    <a:latin typeface="+mn-ea"/>
                    <a:ea typeface="+mn-ea"/>
                  </a:rPr>
                  <a:t>를</a:t>
                </a:r>
                <a:r>
                  <a:rPr lang="ko-KR" altLang="en-US" dirty="0">
                    <a:latin typeface="+mn-ea"/>
                    <a:ea typeface="+mn-ea"/>
                  </a:rPr>
                  <a:t> 추정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r>
                  <a:rPr lang="ko-KR" altLang="en-US" dirty="0">
                    <a:latin typeface="+mn-ea"/>
                    <a:ea typeface="+mn-ea"/>
                  </a:rPr>
                  <a:t>비율 차이에 대한 가설은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en-US" altLang="ko-KR" dirty="0">
                  <a:latin typeface="+mn-ea"/>
                  <a:ea typeface="+mn-ea"/>
                </a:endParaRPr>
              </a:p>
              <a:p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268760"/>
                <a:ext cx="7848872" cy="5328592"/>
              </a:xfrm>
              <a:prstGeom prst="rect">
                <a:avLst/>
              </a:prstGeom>
              <a:blipFill>
                <a:blip r:embed="rId2"/>
                <a:stretch>
                  <a:fillRect l="-621" t="-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D92FB11-F746-48B2-8452-3B378407D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3162299"/>
            <a:ext cx="288032" cy="336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995E18-963F-4473-A217-B83CEE0D5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3162300"/>
            <a:ext cx="264028" cy="336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E4171E-F464-406C-976B-F0C48455E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3162300"/>
            <a:ext cx="1044112" cy="3360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F3AB60-A77D-4D36-B1F2-3FC513680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44" y="4725144"/>
            <a:ext cx="4608512" cy="10926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A</a:t>
            </a:r>
            <a:r>
              <a:rPr lang="ko-KR" altLang="en-US" sz="1800" b="0" dirty="0">
                <a:solidFill>
                  <a:schemeClr val="tx1"/>
                </a:solidFill>
              </a:rPr>
              <a:t>대학교의 출석률 변화 확인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à"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반은 스마트폰 어플리케이션을 이용하고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반은 기존의 호명으로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출석을 확인하여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반과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B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반의 출석률의 차이가 있는지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검정해보고자 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F67A2-1BD4-454E-950E-6FC06B67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3" y="1700808"/>
            <a:ext cx="8208145" cy="12825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가설수립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68601" y="1731020"/>
                <a:ext cx="8167589" cy="270609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조사의 목적이 출석률 차이에 맞춰져 있으므로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귀무가설은</a:t>
                </a:r>
                <a:r>
                  <a:rPr lang="ko-KR" altLang="en-US" dirty="0">
                    <a:latin typeface="+mn-ea"/>
                    <a:ea typeface="+mn-ea"/>
                  </a:rPr>
                  <a:t> 출석률에 차이가 없다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:r>
                  <a:rPr lang="ko-KR" altLang="en-US" dirty="0">
                    <a:latin typeface="+mn-ea"/>
                    <a:ea typeface="+mn-ea"/>
                  </a:rPr>
                  <a:t>대립가설은 출석률에 차이가 있다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출석률을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A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출석률을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+mn-ea"/>
                          </a:rPr>
                          <m:t>B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라고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하면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tabLst>
                    <a:tab pos="2419350" algn="l"/>
                  </a:tabLst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=0 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출석률에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  <a:tabLst>
                    <a:tab pos="2419350" algn="l"/>
                  </a:tabLst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≠0 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출석률에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차이가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있다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731020"/>
                <a:ext cx="8167589" cy="2706092"/>
              </a:xfrm>
              <a:prstGeom prst="rect">
                <a:avLst/>
              </a:prstGeom>
              <a:blipFill>
                <a:blip r:embed="rId2"/>
                <a:stretch>
                  <a:fillRect l="-672" t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68601" y="1731020"/>
                <a:ext cx="8167589" cy="9486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표본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크기를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각각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𝑏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하면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표본의 크기가 충분히 클 때 </a:t>
                </a:r>
                <a:r>
                  <a:rPr lang="ko-KR" altLang="en-US" dirty="0" err="1">
                    <a:latin typeface="+mn-ea"/>
                    <a:ea typeface="+mn-ea"/>
                  </a:rPr>
                  <a:t>기대값과</a:t>
                </a:r>
                <a:r>
                  <a:rPr lang="ko-KR" altLang="en-US" dirty="0">
                    <a:latin typeface="+mn-ea"/>
                    <a:ea typeface="+mn-ea"/>
                  </a:rPr>
                  <a:t> 분산은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601" y="1731020"/>
                <a:ext cx="8167589" cy="948680"/>
              </a:xfrm>
              <a:prstGeom prst="rect">
                <a:avLst/>
              </a:prstGeom>
              <a:blipFill>
                <a:blip r:embed="rId2"/>
                <a:stretch>
                  <a:fillRect l="-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68601" y="4436120"/>
            <a:ext cx="8167589" cy="3644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          </a:t>
            </a:r>
            <a:r>
              <a:rPr lang="ko-KR" altLang="en-US" dirty="0">
                <a:latin typeface="+mn-ea"/>
                <a:ea typeface="+mn-ea"/>
              </a:rPr>
              <a:t>를 표준화하여 검정통계량을 구하면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87" y="4357986"/>
            <a:ext cx="7429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78C76F-B3A7-41E9-88BC-C32D21E4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796" y="2664632"/>
            <a:ext cx="2127100" cy="300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217B16-5C43-4A19-99EF-1917831B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96" y="3216587"/>
            <a:ext cx="5729881" cy="672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D610A5-4DFD-4346-8804-3188AE03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796" y="5013176"/>
            <a:ext cx="3423244" cy="1125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19B3B-43DE-4AFA-B264-1F981755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1" y="1628800"/>
            <a:ext cx="9762227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모집단의 비율 차이에 대한 표준오차는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8ADBE4-1B47-4828-84B5-041679DF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500314"/>
            <a:ext cx="4680520" cy="762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7EF81E-C5D5-4588-845A-D85A7215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3621021"/>
            <a:ext cx="4320480" cy="74408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표본통계량과 표준오차</a:t>
            </a:r>
            <a:endParaRPr kumimoji="0"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68601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표준화에 의한 신뢰구간은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7DBF9-5A90-4DC4-B0CB-87EFACB69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35" y="2759410"/>
            <a:ext cx="8013129" cy="13391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en-US" altLang="ko-KR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반과</a:t>
                </a: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 </m:t>
                    </m:r>
                    <m:r>
                      <a:rPr kumimoji="0" lang="en-US" altLang="ko-KR" b="1" i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비율</a:t>
                </a:r>
                <a:r>
                  <a:rPr kumimoji="0" lang="en-US" altLang="ko-K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𝑷𝒂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ko-KR" altLang="en-US" dirty="0">
                    <a:latin typeface="+mj-lt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</m:t>
                        </m:r>
                        <m:r>
                          <a:rPr kumimoji="0" lang="en-US" altLang="ko-KR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endParaRPr kumimoji="0" lang="en-US" altLang="ko-KR" b="0" dirty="0"/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2"/>
                <a:stretch>
                  <a:fillRect l="-776" b="-195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15</a:t>
                </a:r>
                <a:r>
                  <a:rPr lang="ko-KR" altLang="en-US" dirty="0">
                    <a:latin typeface="+mn-ea"/>
                    <a:ea typeface="+mn-ea"/>
                  </a:rPr>
                  <a:t>주 동안 출석해야 할 총인원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30</a:t>
                </a:r>
                <a:r>
                  <a:rPr lang="ko-KR" altLang="en-US" dirty="0">
                    <a:latin typeface="+mn-ea"/>
                    <a:ea typeface="+mn-ea"/>
                  </a:rPr>
                  <a:t>명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×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15</a:t>
                </a:r>
                <a:r>
                  <a:rPr lang="ko-KR" altLang="en-US" dirty="0">
                    <a:latin typeface="+mn-ea"/>
                    <a:ea typeface="+mn-ea"/>
                  </a:rPr>
                  <a:t>주 </a:t>
                </a:r>
                <a:r>
                  <a:rPr lang="en-US" altLang="ko-KR" dirty="0">
                    <a:latin typeface="+mn-ea"/>
                    <a:ea typeface="+mn-ea"/>
                  </a:rPr>
                  <a:t>= 450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35</a:t>
                </a:r>
                <a:r>
                  <a:rPr lang="ko-KR" altLang="en-US" dirty="0">
                    <a:latin typeface="+mn-ea"/>
                    <a:ea typeface="+mn-ea"/>
                  </a:rPr>
                  <a:t>명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×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15</a:t>
                </a:r>
                <a:r>
                  <a:rPr lang="ko-KR" altLang="en-US" dirty="0">
                    <a:latin typeface="+mn-ea"/>
                    <a:ea typeface="+mn-ea"/>
                  </a:rPr>
                  <a:t>주 </a:t>
                </a:r>
                <a:r>
                  <a:rPr lang="en-US" altLang="ko-KR" dirty="0">
                    <a:latin typeface="+mn-ea"/>
                    <a:ea typeface="+mn-ea"/>
                  </a:rPr>
                  <a:t>=525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</a:t>
                </a:r>
                <a:r>
                  <a:rPr lang="ko-KR" altLang="en-US" dirty="0">
                    <a:latin typeface="+mn-ea"/>
                    <a:ea typeface="+mn-ea"/>
                  </a:rPr>
                  <a:t>실제 출석 인원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A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424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+mn-ea"/>
                      </a:rPr>
                      <m:t>B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 </a:t>
                </a:r>
                <a:r>
                  <a:rPr lang="en-US" altLang="ko-KR" dirty="0">
                    <a:latin typeface="+mn-ea"/>
                    <a:ea typeface="+mn-ea"/>
                  </a:rPr>
                  <a:t>476</a:t>
                </a:r>
                <a:r>
                  <a:rPr lang="ko-KR" altLang="en-US" dirty="0">
                    <a:latin typeface="+mn-ea"/>
                    <a:ea typeface="+mn-ea"/>
                  </a:rPr>
                  <a:t>명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  <a:blipFill>
                <a:blip r:embed="rId3"/>
                <a:stretch>
                  <a:fillRect l="-672" b="-35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063553" y="38646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그러므로 비율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C7F113-9CF1-460D-9F1D-84F7A670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3864620"/>
            <a:ext cx="3888432" cy="47772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𝑎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반과</a:t>
                </a:r>
                <a14:m>
                  <m:oMath xmlns:m="http://schemas.openxmlformats.org/officeDocument/2006/math">
                    <m:r>
                      <a:rPr kumimoji="0" lang="en-US" altLang="ko-KR">
                        <a:latin typeface="Cambria Math"/>
                      </a:rPr>
                      <m:t> </m:t>
                    </m:r>
                    <m:r>
                      <a:rPr kumimoji="0" lang="en-US" altLang="ko-KR">
                        <a:latin typeface="Cambria Math"/>
                      </a:rPr>
                      <m:t>𝑏</m:t>
                    </m:r>
                  </m:oMath>
                </a14:m>
                <a:r>
                  <a:rPr kumimoji="0" lang="ko-KR" altLang="en-US" dirty="0">
                    <a:latin typeface="+mj-lt"/>
                  </a:rPr>
                  <a:t>반의</a:t>
                </a:r>
                <a:r>
                  <a:rPr kumimoji="0" lang="en-US" altLang="ko-KR" dirty="0">
                    <a:latin typeface="+mj-lt"/>
                  </a:rPr>
                  <a:t> </a:t>
                </a:r>
                <a:r>
                  <a:rPr kumimoji="0" lang="ko-KR" altLang="en-US" dirty="0">
                    <a:latin typeface="+mj-lt"/>
                  </a:rPr>
                  <a:t>비율</a:t>
                </a:r>
                <a:r>
                  <a:rPr kumimoji="0" lang="en-US" altLang="ko-K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altLang="ko-KR" b="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 dirty="0">
                            <a:latin typeface="Cambria Math"/>
                          </a:rPr>
                          <m:t>𝑷𝒂</m:t>
                        </m:r>
                        <m:r>
                          <a:rPr kumimoji="0" lang="en-US" altLang="ko-KR" i="1" dirty="0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ko-KR" altLang="en-US" dirty="0">
                    <a:latin typeface="+mj-lt"/>
                  </a:rPr>
                  <a:t>와</a:t>
                </a:r>
                <a14:m>
                  <m:oMath xmlns:m="http://schemas.openxmlformats.org/officeDocument/2006/math">
                    <m:r>
                      <a:rPr kumimoji="0" lang="en-US" altLang="ko-KR" b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0" lang="ko-KR" altLang="en-US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 i="1">
                            <a:latin typeface="Cambria Math"/>
                          </a:rPr>
                          <m:t>𝑷𝒃</m:t>
                        </m:r>
                      </m:e>
                    </m:acc>
                    <m:r>
                      <a:rPr kumimoji="0" lang="en-US" altLang="ko-KR" b="0">
                        <a:latin typeface="Cambria Math"/>
                      </a:rPr>
                      <m:t>  </m:t>
                    </m:r>
                  </m:oMath>
                </a14:m>
                <a:r>
                  <a:rPr kumimoji="0" lang="en-US" altLang="ko-KR" b="0" dirty="0"/>
                  <a:t> </a:t>
                </a: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3"/>
                <a:stretch>
                  <a:fillRect l="-776" b="-195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063553" y="1731020"/>
            <a:ext cx="8167589" cy="38988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모집단의 비율 차이에 대한 표준오차는</a:t>
            </a:r>
            <a:endParaRPr lang="en-US" altLang="ko-KR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3553" y="35598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/>
                                <a:ea typeface="+mn-ea"/>
                              </a:rPr>
                              <m:t>∝</m:t>
                            </m:r>
                          </m:num>
                          <m:den>
                            <m:r>
                              <a:rPr lang="en-US" altLang="ko-KR">
                                <a:latin typeface="Cambria Math"/>
                                <a:ea typeface="+mn-ea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=1.96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이므로 </a:t>
                </a:r>
                <a:r>
                  <a:rPr lang="en-US" altLang="ko-KR" dirty="0">
                    <a:latin typeface="+mn-ea"/>
                    <a:ea typeface="+mn-ea"/>
                  </a:rPr>
                  <a:t>95%</a:t>
                </a:r>
                <a:r>
                  <a:rPr lang="ko-KR" altLang="en-US" dirty="0">
                    <a:latin typeface="+mn-ea"/>
                    <a:ea typeface="+mn-ea"/>
                  </a:rPr>
                  <a:t>에서 </a:t>
                </a:r>
                <a:r>
                  <a:rPr lang="ko-KR" altLang="en-US" dirty="0" err="1">
                    <a:latin typeface="+mn-ea"/>
                    <a:ea typeface="+mn-ea"/>
                  </a:rPr>
                  <a:t>상한값과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하한값은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  <a:ea typeface="+mn-ea"/>
                      </a:rPr>
                      <m:t>±1.96∙0.017=±0.033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95%</a:t>
                </a:r>
                <a:r>
                  <a:rPr lang="ko-KR" altLang="en-US" dirty="0">
                    <a:latin typeface="+mn-ea"/>
                    <a:ea typeface="+mn-ea"/>
                  </a:rPr>
                  <a:t>의 신뢰구간은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          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3559820"/>
                <a:ext cx="8167589" cy="389880"/>
              </a:xfrm>
              <a:prstGeom prst="rect">
                <a:avLst/>
              </a:prstGeom>
              <a:blipFill>
                <a:blip r:embed="rId4"/>
                <a:stretch>
                  <a:fillRect b="-29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CFC34E7-0219-4208-9DCD-DF5294F11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44" y="2420888"/>
            <a:ext cx="6107732" cy="556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0B37D6-50D4-4D45-868E-32809ECEF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007" y="5229200"/>
            <a:ext cx="6120680" cy="83050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25C4EE-F865-4DC2-B987-523DE1FB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066801"/>
            <a:ext cx="7272064" cy="5664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334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 수립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조사의 목적이 체온 변화의 효과에 맞춰져 있으므로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 indent="381000">
                  <a:lnSpc>
                    <a:spcPct val="150000"/>
                  </a:lnSpc>
                </a:pPr>
                <a:r>
                  <a:rPr lang="ko-KR" altLang="en-US" dirty="0" err="1">
                    <a:latin typeface="+mn-ea"/>
                    <a:ea typeface="+mn-ea"/>
                  </a:rPr>
                  <a:t>귀무가설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ko-KR" altLang="en-US">
                        <a:latin typeface="Cambria Math"/>
                        <a:ea typeface="+mn-ea"/>
                      </a:rPr>
                      <m:t>는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체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온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변화가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없다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 indent="381000"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체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온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변화가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+mn-ea"/>
                      </a:rPr>
                      <m:t>있</m:t>
                    </m:r>
                    <m:r>
                      <a:rPr lang="ko-KR" altLang="en-US">
                        <a:latin typeface="Cambria Math"/>
                        <a:ea typeface="+mn-ea"/>
                      </a:rPr>
                      <m:t>다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514" y="1866528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870" t="-14667" b="-3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1747D63-C6D8-4CDD-9803-EDD13E58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3717032"/>
            <a:ext cx="4320480" cy="8640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가설검정</a:t>
            </a:r>
            <a:endParaRPr kumimoji="0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=0,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+mn-ea"/>
                      </a:rPr>
                      <m:t>≠0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>
                        <a:latin typeface="Cambria Math"/>
                        <a:ea typeface="+mn-ea"/>
                      </a:rPr>
                      <m:t>=0.05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양측검정이므로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가설의 </a:t>
                </a:r>
                <a:r>
                  <a:rPr lang="ko-KR" altLang="en-US" dirty="0" err="1">
                    <a:latin typeface="+mn-ea"/>
                    <a:ea typeface="+mn-ea"/>
                  </a:rPr>
                  <a:t>기각역은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±1.96</m:t>
                        </m:r>
                      </m:e>
                    </m:d>
                    <m:r>
                      <a:rPr lang="en-US" altLang="ko-KR">
                        <a:latin typeface="Cambria Math"/>
                        <a:ea typeface="+mn-ea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/>
                            <a:ea typeface="+mn-ea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>
                    <a:latin typeface="+mn-ea"/>
                    <a:ea typeface="+mn-ea"/>
                  </a:rPr>
                  <a:t>감정통계량을 구하면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dirty="0">
                    <a:latin typeface="+mn-ea"/>
                    <a:ea typeface="+mn-ea"/>
                  </a:rPr>
                  <a:t>2.059</a:t>
                </a:r>
                <a:r>
                  <a:rPr lang="ko-KR" altLang="en-US" dirty="0">
                    <a:latin typeface="+mn-ea"/>
                    <a:ea typeface="+mn-ea"/>
                  </a:rPr>
                  <a:t>가 </a:t>
                </a:r>
                <a:r>
                  <a:rPr lang="ko-KR" altLang="en-US" dirty="0" err="1">
                    <a:latin typeface="+mn-ea"/>
                    <a:ea typeface="+mn-ea"/>
                  </a:rPr>
                  <a:t>기각역에</a:t>
                </a:r>
                <a:r>
                  <a:rPr lang="ko-KR" altLang="en-US" dirty="0">
                    <a:latin typeface="+mn-ea"/>
                    <a:ea typeface="+mn-ea"/>
                  </a:rPr>
                  <a:t> 속해있으므로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 err="1">
                    <a:latin typeface="+mn-ea"/>
                    <a:ea typeface="+mn-ea"/>
                  </a:rPr>
                  <a:t>귀무가설을</a:t>
                </a:r>
                <a:r>
                  <a:rPr lang="ko-KR" altLang="en-US" dirty="0">
                    <a:latin typeface="+mn-ea"/>
                    <a:ea typeface="+mn-ea"/>
                  </a:rPr>
                  <a:t> 기각하고 대립가설을 채택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1731020"/>
                <a:ext cx="8167589" cy="389880"/>
              </a:xfrm>
              <a:prstGeom prst="rect">
                <a:avLst/>
              </a:prstGeom>
              <a:blipFill>
                <a:blip r:embed="rId3"/>
                <a:stretch>
                  <a:fillRect l="-672" b="-88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A0288E6-1E05-4F94-941D-B9A06E37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79" y="3717032"/>
            <a:ext cx="5983865" cy="8640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BF4A1-AE77-4253-98DA-1B6344D5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484784"/>
            <a:ext cx="9073702" cy="14069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656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941888"/>
            <a:ext cx="835183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86EF22-D9B3-40F3-AB88-18E99904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124744"/>
            <a:ext cx="8568630" cy="359446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비율 차이에 대한 검정</a:t>
            </a:r>
            <a:r>
              <a:rPr lang="en-US" altLang="ko-KR">
                <a:solidFill>
                  <a:srgbClr val="C00000"/>
                </a:solidFill>
              </a:rPr>
              <a:t> (</a:t>
            </a:r>
            <a:r>
              <a:rPr lang="ko-KR" altLang="en-US">
                <a:solidFill>
                  <a:srgbClr val="C00000"/>
                </a:solidFill>
              </a:rPr>
              <a:t>예제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_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758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229226"/>
            <a:ext cx="77089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B599FD-6583-46A6-BE59-59D1CE6E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8" y="1196752"/>
            <a:ext cx="8501384" cy="387191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991545" y="1268760"/>
                <a:ext cx="7785978" cy="87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=0,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: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 의 가설을 감정할 때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반을 합한 공통 비율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𝑃</m:t>
                        </m:r>
                        <m:r>
                          <a:rPr lang="en-US" altLang="ko-KR" b="0" i="1" baseline="-25000" smtClean="0">
                            <a:latin typeface="Cambria Math"/>
                            <a:ea typeface="+mn-ea"/>
                          </a:rPr>
                          <m:t>𝑎𝑏</m:t>
                        </m:r>
                      </m:e>
                    </m:acc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이용할 수도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5" y="1268760"/>
                <a:ext cx="7785978" cy="878830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33D2B3E-D563-4F5C-8ADC-ACE7AE87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895600"/>
            <a:ext cx="7074824" cy="13974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47528" y="1340768"/>
                <a:ext cx="8280920" cy="49685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에서의 가설을 기준으로 하므로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반과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+mn-ea"/>
                      </a:rPr>
                      <m:t>𝐵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반의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출석률이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동일하다는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가정이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성립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  <a:ea typeface="+mn-ea"/>
                        </a:rPr>
                        <m:t>→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전체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개수는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반과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반에서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추출한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합한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전체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표본의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   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개수를</m:t>
                      </m:r>
                      <m:r>
                        <a:rPr lang="en-US" altLang="ko-KR" b="0" i="1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  <a:ea typeface="+mn-ea"/>
                        </a:rPr>
                        <m:t>의미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전체 표본의 개수를 구성하는 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𝑎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증감에 따라 가중된 공통 비율이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서로 다르게 구해진다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  <a:ea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이므로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검정통계량은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340768"/>
                <a:ext cx="8280920" cy="4968552"/>
              </a:xfrm>
              <a:prstGeom prst="rect">
                <a:avLst/>
              </a:prstGeom>
              <a:blipFill>
                <a:blip r:embed="rId2"/>
                <a:stretch>
                  <a:fillRect l="-589" t="-123" r="-1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3C3DE81-485A-46F2-9154-4D2CD421E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4653136"/>
            <a:ext cx="3168352" cy="10321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2B57B-0336-4349-8F72-6DA78E7A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1556792"/>
            <a:ext cx="9221865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91569" y="5088756"/>
                <a:ext cx="7964339" cy="10045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=0.05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에서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양층검정의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기각역은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±1.96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계산된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=2.044</m:t>
                    </m:r>
                  </m:oMath>
                </a14:m>
                <a:endParaRPr lang="en-US" altLang="ko-KR" b="0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: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𝐴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+mn-ea"/>
                      </a:rPr>
                      <m:t>=0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기각하고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: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채택한다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569" y="5088756"/>
                <a:ext cx="7964339" cy="1004540"/>
              </a:xfrm>
              <a:prstGeom prst="rect">
                <a:avLst/>
              </a:prstGeom>
              <a:blipFill>
                <a:blip r:embed="rId2"/>
                <a:stretch>
                  <a:fillRect l="-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916832"/>
            <a:ext cx="3790544" cy="81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74" y="3535418"/>
            <a:ext cx="4057650" cy="104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FF6600"/>
                  </a:buClr>
                  <a:buFont typeface="Wingdings" pitchFamily="2" charset="2"/>
                  <a:buChar char="n"/>
                  <a:defRPr sz="2200" b="1" kern="120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  <a:cs typeface="+mn-cs"/>
                  </a:defRPr>
                </a:lvl1pPr>
                <a:lvl2pPr marL="447675" indent="-180975" algn="l" rtl="0" eaLnBrk="0" fontAlgn="base" latinLnBrk="1" hangingPunct="0">
                  <a:spcBef>
                    <a:spcPct val="20000"/>
                  </a:spcBef>
                  <a:spcAft>
                    <a:spcPts val="400"/>
                  </a:spcAft>
                  <a:buClr>
                    <a:srgbClr val="FF6600"/>
                  </a:buClr>
                  <a:buFont typeface="Wingdings" pitchFamily="2" charset="2"/>
                  <a:buChar char="§"/>
                  <a:defRPr sz="2000" b="1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628650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809625" indent="-180975" algn="l" rtl="0" eaLnBrk="0" fontAlgn="base" latinLnBrk="1" hangingPunct="0">
                  <a:spcBef>
                    <a:spcPct val="20000"/>
                  </a:spcBef>
                  <a:spcAft>
                    <a:spcPts val="300"/>
                  </a:spcAft>
                  <a:buClr>
                    <a:srgbClr val="FF6600"/>
                  </a:buClr>
                  <a:buSzPct val="96000"/>
                  <a:buFont typeface="Arial" charset="0"/>
                  <a:buChar char="–"/>
                  <a:defRPr sz="1400" kern="12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990600" indent="-180975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18E"/>
                  </a:buClr>
                  <a:buFont typeface="Arial" charset="0"/>
                  <a:buChar char="»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kumimoji="0" lang="ko-KR" altLang="en-US" dirty="0"/>
                  <a:t>공통 비율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ko-KR">
                            <a:latin typeface="Cambria Math"/>
                          </a:rPr>
                          <m:t>𝑃</m:t>
                        </m:r>
                        <m:r>
                          <a:rPr kumimoji="0" lang="en-US" altLang="ko-KR" baseline="-25000">
                            <a:latin typeface="Cambria Math"/>
                          </a:rPr>
                          <m:t>𝑎𝑏</m:t>
                        </m:r>
                      </m:e>
                    </m:acc>
                  </m:oMath>
                </a14:m>
                <a:r>
                  <a:rPr kumimoji="0" lang="ko-KR" altLang="en-US" dirty="0" err="1"/>
                  <a:t>를</a:t>
                </a:r>
                <a:r>
                  <a:rPr kumimoji="0" lang="ko-KR" altLang="en-US" dirty="0"/>
                  <a:t> 구하면</a:t>
                </a:r>
                <a:endParaRPr kumimoji="0" lang="en-US" altLang="ko-KR" dirty="0"/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066801"/>
                <a:ext cx="8642350" cy="558800"/>
              </a:xfrm>
              <a:prstGeom prst="rect">
                <a:avLst/>
              </a:prstGeom>
              <a:blipFill>
                <a:blip r:embed="rId7"/>
                <a:stretch>
                  <a:fillRect l="-776" b="-18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774825" y="2946401"/>
            <a:ext cx="86423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검정통계량을 구하면</a:t>
            </a:r>
            <a:endParaRPr kumimoji="0" lang="en-US" altLang="ko-KR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270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6" y="5597525"/>
            <a:ext cx="69183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B98533-5665-4FD3-83F3-3665719F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6" y="1124744"/>
            <a:ext cx="9006010" cy="428675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공통 비율을 이용한 가설검정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예제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3732" name="직사각형 3"/>
          <p:cNvSpPr>
            <a:spLocks noChangeArrowheads="1"/>
          </p:cNvSpPr>
          <p:nvPr/>
        </p:nvSpPr>
        <p:spPr bwMode="auto">
          <a:xfrm>
            <a:off x="1914525" y="5600700"/>
            <a:ext cx="8358188" cy="72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>
                <a:ea typeface="맑은 고딕" panose="020B0503020000020004" pitchFamily="50" charset="-127"/>
              </a:rPr>
              <a:t>공통 비율이 0.923077, 검정통계량 값이 2.044581임을 확인할 수 있다. </a:t>
            </a:r>
            <a:r>
              <a:rPr lang="en-US" altLang="ko-KR" dirty="0">
                <a:ea typeface="맑은 고딕" panose="020B0503020000020004" pitchFamily="50" charset="-127"/>
              </a:rPr>
              <a:t/>
            </a:r>
            <a:br>
              <a:rPr lang="en-US" altLang="ko-KR" dirty="0">
                <a:ea typeface="맑은 고딕" panose="020B0503020000020004" pitchFamily="50" charset="-127"/>
              </a:rPr>
            </a:br>
            <a:r>
              <a:rPr lang="ko-KR" altLang="en-US" dirty="0">
                <a:ea typeface="맑은 고딕" panose="020B0503020000020004" pitchFamily="50" charset="-127"/>
              </a:rPr>
              <a:t>±</a:t>
            </a:r>
            <a:r>
              <a:rPr lang="en-US" altLang="ko-KR" dirty="0">
                <a:ea typeface="맑은 고딕" panose="020B0503020000020004" pitchFamily="50" charset="-127"/>
              </a:rPr>
              <a:t>1.96</a:t>
            </a:r>
            <a:r>
              <a:rPr lang="ko-KR" altLang="en-US" dirty="0">
                <a:ea typeface="맑은 고딕" panose="020B0503020000020004" pitchFamily="50" charset="-127"/>
              </a:rPr>
              <a:t>의 범위에서 벗어나므로 </a:t>
            </a:r>
            <a:r>
              <a:rPr lang="ko-KR" altLang="en-US" dirty="0" err="1">
                <a:ea typeface="맑은 고딕" panose="020B0503020000020004" pitchFamily="50" charset="-127"/>
              </a:rPr>
              <a:t>귀무가설을</a:t>
            </a:r>
            <a:r>
              <a:rPr lang="ko-KR" altLang="en-US" dirty="0">
                <a:ea typeface="맑은 고딕" panose="020B0503020000020004" pitchFamily="50" charset="-127"/>
              </a:rPr>
              <a:t> 기각하고 대립가설을 채택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A55FB-9344-44B6-B19D-43DC877D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124744"/>
            <a:ext cx="8861995" cy="4218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1CD87-9BE4-41BB-B896-2DE7EF68A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58" y="1872453"/>
            <a:ext cx="5673358" cy="3273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3609A3-289C-483B-81DA-EC1E8D8C7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58" y="2490299"/>
            <a:ext cx="3687682" cy="3163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64FA3D-0319-415F-A238-37D85F7D2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858" y="3097235"/>
            <a:ext cx="4178646" cy="6109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B822A7-F69A-44CE-8065-7741F0CC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858" y="3998749"/>
            <a:ext cx="3011244" cy="5891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741E5D-7C13-4F92-9B5A-A3A94B0A4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858" y="4878442"/>
            <a:ext cx="2160240" cy="534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9055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표본통계량과 표준오차 계산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135561" y="1794520"/>
            <a:ext cx="6310461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투약 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후 차이의 평균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분산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표준편차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표준오차를 구하면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F6E41A-D709-4C30-972E-4A08A2598DB8}"/>
              </a:ext>
            </a:extLst>
          </p:cNvPr>
          <p:cNvGrpSpPr/>
          <p:nvPr/>
        </p:nvGrpSpPr>
        <p:grpSpPr>
          <a:xfrm>
            <a:off x="2567608" y="2564904"/>
            <a:ext cx="7344816" cy="2804781"/>
            <a:chOff x="2567608" y="2564904"/>
            <a:chExt cx="7344816" cy="28047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0D28E6-3EFF-4D3C-9CC9-33EB38111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7608" y="2564904"/>
              <a:ext cx="7344816" cy="280478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93A870-CC2D-4C18-96B0-035B5B35AC46}"/>
                </a:ext>
              </a:extLst>
            </p:cNvPr>
            <p:cNvSpPr txBox="1"/>
            <p:nvPr/>
          </p:nvSpPr>
          <p:spPr>
            <a:xfrm>
              <a:off x="6168008" y="3645024"/>
              <a:ext cx="468783" cy="2445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altLang="ko-KR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14</a:t>
              </a:r>
              <a:endPara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91E693-1551-4F36-9017-4A64FFB7643B}"/>
                </a:ext>
              </a:extLst>
            </p:cNvPr>
            <p:cNvSpPr txBox="1"/>
            <p:nvPr/>
          </p:nvSpPr>
          <p:spPr>
            <a:xfrm>
              <a:off x="6636791" y="4385419"/>
              <a:ext cx="468783" cy="2445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altLang="ko-KR" dirty="0"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14</a:t>
              </a:r>
              <a:endPara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84248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대응표본 </a:t>
            </a:r>
            <a:r>
              <a:rPr lang="en-US" altLang="ko-KR">
                <a:solidFill>
                  <a:srgbClr val="C00000"/>
                </a:solidFill>
              </a:rPr>
              <a:t>t</a:t>
            </a:r>
            <a:r>
              <a:rPr lang="ko-KR" altLang="en-US">
                <a:solidFill>
                  <a:srgbClr val="C00000"/>
                </a:solidFill>
              </a:rPr>
              <a:t>검정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61975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가설검정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t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수립된 가설에 대한 검정은 </a:t>
                </a:r>
                <a:r>
                  <a:rPr lang="ko-KR" altLang="en-US" dirty="0" err="1">
                    <a:latin typeface="+mn-ea"/>
                    <a:ea typeface="+mn-ea"/>
                  </a:rPr>
                  <a:t>자유도를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(n-1)</a:t>
                </a:r>
                <a:r>
                  <a:rPr lang="ko-KR" altLang="en-US" dirty="0">
                    <a:latin typeface="+mn-ea"/>
                    <a:ea typeface="+mn-ea"/>
                  </a:rPr>
                  <a:t>로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하는 </a:t>
                </a:r>
                <a:r>
                  <a:rPr lang="en-US" altLang="ko-KR" dirty="0">
                    <a:latin typeface="+mn-ea"/>
                    <a:ea typeface="+mn-ea"/>
                  </a:rPr>
                  <a:t>t</a:t>
                </a:r>
                <a:r>
                  <a:rPr lang="ko-KR" altLang="en-US" dirty="0">
                    <a:latin typeface="+mn-ea"/>
                    <a:ea typeface="+mn-ea"/>
                  </a:rPr>
                  <a:t>분포를 이용</a:t>
                </a: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신뢰구간 </a:t>
                </a:r>
                <a:r>
                  <a:rPr lang="en-US" altLang="ko-KR" dirty="0">
                    <a:latin typeface="+mn-ea"/>
                    <a:ea typeface="+mn-ea"/>
                  </a:rPr>
                  <a:t>100(1-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ea typeface="+mn-ea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에서의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  <a:ea typeface="+mn-ea"/>
                      </a:rPr>
                      <m:t>검정통계량은</m:t>
                    </m:r>
                    <m:r>
                      <a:rPr lang="en-US" altLang="ko-KR" b="0" i="1" smtClean="0">
                        <a:latin typeface="Cambria Math"/>
                        <a:ea typeface="+mn-ea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에</m:t>
                    </m:r>
                    <m:r>
                      <a:rPr lang="en-US" altLang="ko-KR" i="1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>
                        <a:latin typeface="Cambria Math"/>
                        <a:ea typeface="+mn-ea"/>
                      </a:rPr>
                      <m:t>대해</m:t>
                    </m:r>
                  </m:oMath>
                </a14:m>
                <a:r>
                  <a:rPr lang="en-US" altLang="ko-KR" i="1" dirty="0">
                    <a:latin typeface="Cambria Math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772816"/>
                <a:ext cx="6310461" cy="914400"/>
              </a:xfrm>
              <a:prstGeom prst="rect">
                <a:avLst/>
              </a:prstGeom>
              <a:blipFill>
                <a:blip r:embed="rId2"/>
                <a:stretch>
                  <a:fillRect l="-772" r="-6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88FA0F6-4F8C-4902-9460-2060C94E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3086370"/>
            <a:ext cx="1383209" cy="685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1011</Words>
  <Application>Microsoft Office PowerPoint</Application>
  <PresentationFormat>와이드스크린</PresentationFormat>
  <Paragraphs>290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Wingdings</vt:lpstr>
      <vt:lpstr>맑은 고딕</vt:lpstr>
      <vt:lpstr>경기천년바탕 Bold</vt:lpstr>
      <vt:lpstr>Cambria Math</vt:lpstr>
      <vt:lpstr>Arial</vt:lpstr>
      <vt:lpstr>굴림</vt:lpstr>
      <vt:lpstr>Office 테마</vt:lpstr>
      <vt:lpstr>제8장 - 두 모집단 간의 추정</vt:lpstr>
      <vt:lpstr>PowerPoint 프레젠테이션</vt:lpstr>
      <vt:lpstr>두 모집단의 평균차이에 대한 가설검정 (대응표본)</vt:lpstr>
      <vt:lpstr>대응표본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</vt:lpstr>
      <vt:lpstr>대응표본 t검정 (예제 Excel 풀이)</vt:lpstr>
      <vt:lpstr>대응표본 t검정 (예제 Excel 풀이)</vt:lpstr>
      <vt:lpstr>대응표본 t검정 (예제 Excel 풀이_완성)</vt:lpstr>
      <vt:lpstr>PowerPoint 프레젠테이션</vt:lpstr>
      <vt:lpstr>두 모집단의 평균차이에 대한 가설검정 (대응표본)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</vt:lpstr>
      <vt:lpstr>독립표본 t검정 (예제 Excel 풀이)</vt:lpstr>
      <vt:lpstr>독립표본 t검정 (예제 Excel 풀이)</vt:lpstr>
      <vt:lpstr>독립표본 t검정 (예제 Excel 풀이_완료)</vt:lpstr>
      <vt:lpstr>PowerPoint 프레젠테이션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</vt:lpstr>
      <vt:lpstr>비율 차이에 대한 검정 (예제 Excel 풀이)</vt:lpstr>
      <vt:lpstr>비율 차이에 대한 검정 (예제 Excel 풀이_완성)</vt:lpstr>
      <vt:lpstr>공통 비율을 이용한 가설검정</vt:lpstr>
      <vt:lpstr>공통 비율을 이용한 가설검정</vt:lpstr>
      <vt:lpstr>공통 비율을 이용한 가설검정</vt:lpstr>
      <vt:lpstr>공통 비율을 이용한 가설검정 (예제 풀이)</vt:lpstr>
      <vt:lpstr>공통 비율을 이용한 가설검정 (예제 풀이)</vt:lpstr>
      <vt:lpstr>공통 비율을 이용한 가설검정 (예제 풀이)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cycho</cp:lastModifiedBy>
  <cp:revision>497</cp:revision>
  <dcterms:created xsi:type="dcterms:W3CDTF">2012-07-11T10:23:22Z</dcterms:created>
  <dcterms:modified xsi:type="dcterms:W3CDTF">2022-04-11T17:42:38Z</dcterms:modified>
</cp:coreProperties>
</file>